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71" autoAdjust="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EBCD1A-EE69-4AF6-9BA1-2AAEA9F693F2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ADB3526-6797-4D25-82AC-B7C9A9227EB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1034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8CFF6-CBFC-4BBD-B666-A7A1B5379ED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95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0193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4169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987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94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269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5497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557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5195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026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565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8409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E406B-66A2-4B6B-93F4-2D10474EDBF5}" type="datetimeFigureOut">
              <a:rPr lang="ar-EG" smtClean="0"/>
              <a:t>13/09/1446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4FAB3-8CC5-4386-BEB9-571FD326BC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333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802EE-E289-A879-2034-16A8AE4CC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260649"/>
            <a:ext cx="8207375" cy="16561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Nursing Cairo University </a:t>
            </a:r>
            <a:b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</a:t>
            </a:r>
            <a:b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Course</a:t>
            </a:r>
            <a:b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SEMESTER </a:t>
            </a:r>
            <a:b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LEVEL: DOCTORATE </a:t>
            </a:r>
            <a:endParaRPr lang="en-GB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38E39B-9CB5-161B-524D-503C4D988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289823"/>
            <a:ext cx="1691787" cy="1597833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BBB63D-F979-D227-DE32-BA078F716F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349355" y="188640"/>
            <a:ext cx="1344284" cy="16095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A286A5-1D99-89CA-D49F-67CCF1945CCC}"/>
              </a:ext>
            </a:extLst>
          </p:cNvPr>
          <p:cNvSpPr txBox="1"/>
          <p:nvPr/>
        </p:nvSpPr>
        <p:spPr>
          <a:xfrm>
            <a:off x="899593" y="2181217"/>
            <a:ext cx="73448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49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GB" sz="3600" b="1" dirty="0">
                <a:solidFill>
                  <a:srgbClr val="0049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false and </a:t>
            </a:r>
            <a:r>
              <a:rPr lang="en-GB" sz="3600" b="1" dirty="0" smtClean="0">
                <a:solidFill>
                  <a:srgbClr val="0049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matching critique</a:t>
            </a:r>
            <a:endParaRPr lang="en-GB" sz="3600" dirty="0">
              <a:solidFill>
                <a:srgbClr val="0049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16A7D8-8B35-0ACD-1C5D-13069348B737}"/>
              </a:ext>
            </a:extLst>
          </p:cNvPr>
          <p:cNvSpPr txBox="1"/>
          <p:nvPr/>
        </p:nvSpPr>
        <p:spPr>
          <a:xfrm>
            <a:off x="359532" y="3091932"/>
            <a:ext cx="392443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Supervision</a:t>
            </a:r>
          </a:p>
          <a:p>
            <a:pPr algn="l"/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GB" sz="2400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Effat Mohammed</a:t>
            </a:r>
          </a:p>
          <a:p>
            <a:pPr algn="l"/>
            <a:endParaRPr lang="en-GB" sz="2400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GB" sz="2400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Enas</a:t>
            </a:r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Helmy</a:t>
            </a:r>
          </a:p>
          <a:p>
            <a:pPr algn="l"/>
            <a:endParaRPr lang="en-GB" sz="2400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Assist. </a:t>
            </a:r>
            <a:r>
              <a:rPr lang="en-GB" sz="2400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sz="240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Heba Ahmed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2CBAE0-1E66-0796-C613-731C4142F3E2}"/>
              </a:ext>
            </a:extLst>
          </p:cNvPr>
          <p:cNvSpPr txBox="1"/>
          <p:nvPr/>
        </p:nvSpPr>
        <p:spPr>
          <a:xfrm>
            <a:off x="4427984" y="3091932"/>
            <a:ext cx="471601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</a:t>
            </a:r>
          </a:p>
          <a:p>
            <a:pPr algn="l"/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Shereen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abdelmoneam  &amp;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Mohamed</a:t>
            </a:r>
          </a:p>
          <a:p>
            <a:pPr algn="l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Esraa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Saieed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&amp;Esraa abdelmoneam</a:t>
            </a:r>
          </a:p>
          <a:p>
            <a:pPr algn="l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Mohamed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Adly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&amp;Mostafa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Elkasas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E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Azza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khames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Shereen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Mohamed</a:t>
            </a:r>
          </a:p>
          <a:p>
            <a:pPr algn="l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Amin &amp;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Faten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Ziad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Shimaa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Awad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Samar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Rady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Ghada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Abobakr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Habiba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Adel</a:t>
            </a:r>
          </a:p>
          <a:p>
            <a:pPr algn="l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Gawabri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3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273"/>
            <a:ext cx="9144000" cy="658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1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FF0000"/>
                </a:solidFill>
              </a:rPr>
              <a:t>Critique Matching </a:t>
            </a:r>
            <a:r>
              <a:rPr lang="en-US" sz="3200" b="1" dirty="0">
                <a:solidFill>
                  <a:srgbClr val="FF0000"/>
                </a:solidFill>
              </a:rPr>
              <a:t>questions </a:t>
            </a:r>
            <a:r>
              <a:rPr lang="en-US" sz="3100" b="1" dirty="0" smtClean="0">
                <a:solidFill>
                  <a:srgbClr val="FF0000"/>
                </a:solidFill>
              </a:rPr>
              <a:t>in </a:t>
            </a:r>
            <a:r>
              <a:rPr lang="en-US" sz="3100" b="1" dirty="0">
                <a:solidFill>
                  <a:srgbClr val="FF0000"/>
                </a:solidFill>
              </a:rPr>
              <a:t>this exam, based on the principles of writing matching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0637685"/>
              </p:ext>
            </p:extLst>
          </p:nvPr>
        </p:nvGraphicFramePr>
        <p:xfrm>
          <a:off x="457200" y="1600200"/>
          <a:ext cx="8507288" cy="48986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416995860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77551701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1621921842"/>
                    </a:ext>
                  </a:extLst>
                </a:gridCol>
              </a:tblGrid>
              <a:tr h="796855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Column</a:t>
                      </a:r>
                      <a:r>
                        <a:rPr lang="en-US" sz="2400" baseline="0" dirty="0" smtClean="0"/>
                        <a:t> (A)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Column ( B)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645259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Robot for medical</a:t>
                      </a:r>
                      <a:r>
                        <a:rPr lang="en-US" baseline="0" dirty="0" smtClean="0"/>
                        <a:t> dispensing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A. The educational web sites that offering worksheets and interactive exercises for students.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49912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Management information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B. A private network within an organization that used to provide information to their employees.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7912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C. The realistic replications for clinical reasoning skills in non threatening</a:t>
                      </a:r>
                      <a:r>
                        <a:rPr lang="en-US" baseline="0" dirty="0" smtClean="0"/>
                        <a:t> environment.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26642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E-Learning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D. The use of computers for collecting,storing,retrieving and processing information that is used by one in the performance of duties.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48078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Intranet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E. Any</a:t>
                      </a:r>
                      <a:r>
                        <a:rPr lang="en-US" baseline="0" dirty="0" smtClean="0"/>
                        <a:t> device linked to or controlled by computer and used to do work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748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544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Critique Matching </a:t>
            </a:r>
            <a:r>
              <a:rPr lang="en-US" sz="2800" b="1" dirty="0" smtClean="0">
                <a:solidFill>
                  <a:srgbClr val="FF0000"/>
                </a:solidFill>
              </a:rPr>
              <a:t>questions in </a:t>
            </a:r>
            <a:r>
              <a:rPr lang="en-US" sz="2800" b="1" dirty="0">
                <a:solidFill>
                  <a:srgbClr val="FF0000"/>
                </a:solidFill>
              </a:rPr>
              <a:t>this exam, based on the principles of writing matching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400" dirty="0"/>
              <a:t>1. </a:t>
            </a:r>
            <a:r>
              <a:rPr lang="en-US" sz="2800" b="1" u="sng" dirty="0">
                <a:solidFill>
                  <a:srgbClr val="FF0000"/>
                </a:solidFill>
              </a:rPr>
              <a:t>Homogeneous content</a:t>
            </a:r>
            <a:r>
              <a:rPr lang="en-US" sz="2800" dirty="0"/>
              <a:t>: The </a:t>
            </a:r>
            <a:r>
              <a:rPr lang="en-US" sz="2800" dirty="0" smtClean="0"/>
              <a:t>questions maintain </a:t>
            </a:r>
            <a:r>
              <a:rPr lang="en-US" sz="2800" dirty="0"/>
              <a:t>homogeneous content focused on technology and information systems concepts, which is good.</a:t>
            </a:r>
          </a:p>
          <a:p>
            <a:pPr marL="0" indent="0" algn="l">
              <a:buNone/>
            </a:pPr>
            <a:r>
              <a:rPr lang="en-US" sz="2800" b="1" dirty="0"/>
              <a:t>2</a:t>
            </a:r>
            <a:r>
              <a:rPr lang="en-US" sz="2800" dirty="0"/>
              <a:t>. </a:t>
            </a:r>
            <a:r>
              <a:rPr lang="en-US" sz="2800" b="1" u="sng" dirty="0">
                <a:solidFill>
                  <a:srgbClr val="FF0000"/>
                </a:solidFill>
              </a:rPr>
              <a:t>Unequal number of premises and responses</a:t>
            </a:r>
            <a:r>
              <a:rPr lang="en-US" sz="2800" dirty="0"/>
              <a:t>: The </a:t>
            </a:r>
            <a:r>
              <a:rPr lang="en-US" sz="2800" dirty="0"/>
              <a:t>questions </a:t>
            </a:r>
            <a:r>
              <a:rPr lang="en-US" sz="2800" dirty="0" smtClean="0"/>
              <a:t>have </a:t>
            </a:r>
            <a:r>
              <a:rPr lang="en-US" sz="2800" b="1" dirty="0"/>
              <a:t>5</a:t>
            </a:r>
            <a:r>
              <a:rPr lang="en-US" sz="2800" dirty="0"/>
              <a:t> items in column A (46-50) and </a:t>
            </a:r>
            <a:r>
              <a:rPr lang="en-US" sz="2800" b="1" dirty="0"/>
              <a:t>5</a:t>
            </a:r>
            <a:r>
              <a:rPr lang="en-US" sz="2800" dirty="0"/>
              <a:t> responses in column B (A-E), making them equal rather than unequal. Having more responses than premises would reduce guessing by elimination.</a:t>
            </a:r>
          </a:p>
          <a:p>
            <a:pPr marL="0" indent="0" algn="l">
              <a:buNone/>
            </a:pPr>
            <a:r>
              <a:rPr lang="en-US" sz="2800" b="1" dirty="0"/>
              <a:t>3</a:t>
            </a:r>
            <a:r>
              <a:rPr lang="en-US" sz="2800" dirty="0"/>
              <a:t>. </a:t>
            </a:r>
            <a:r>
              <a:rPr lang="en-US" sz="2800" b="1" u="sng" dirty="0">
                <a:solidFill>
                  <a:srgbClr val="FF0000"/>
                </a:solidFill>
              </a:rPr>
              <a:t>Short lists of premises and responses</a:t>
            </a:r>
            <a:r>
              <a:rPr lang="en-US" sz="2800" dirty="0"/>
              <a:t>: </a:t>
            </a:r>
            <a:r>
              <a:rPr lang="en-US" sz="2800" dirty="0" smtClean="0"/>
              <a:t>The</a:t>
            </a:r>
            <a:r>
              <a:rPr lang="en-US" sz="2800" dirty="0"/>
              <a:t> questions</a:t>
            </a:r>
            <a:r>
              <a:rPr lang="en-US" sz="2800" dirty="0" smtClean="0"/>
              <a:t> follow </a:t>
            </a:r>
            <a:r>
              <a:rPr lang="en-US" sz="2800" dirty="0"/>
              <a:t>this principle well with just </a:t>
            </a:r>
            <a:r>
              <a:rPr lang="en-US" sz="2800" b="1" dirty="0"/>
              <a:t>5</a:t>
            </a:r>
            <a:r>
              <a:rPr lang="en-US" sz="2800" dirty="0"/>
              <a:t> items, making it manageable for students.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5779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Critique Matching questions </a:t>
            </a:r>
            <a:r>
              <a:rPr lang="en-US" sz="2800" b="1" dirty="0" smtClean="0">
                <a:solidFill>
                  <a:srgbClr val="FF0000"/>
                </a:solidFill>
              </a:rPr>
              <a:t>in </a:t>
            </a:r>
            <a:r>
              <a:rPr lang="en-US" sz="2800" b="1" dirty="0">
                <a:solidFill>
                  <a:srgbClr val="FF0000"/>
                </a:solidFill>
              </a:rPr>
              <a:t>this exam, based on the principles of writing matching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dirty="0"/>
              <a:t>4</a:t>
            </a:r>
            <a:r>
              <a:rPr lang="en-US" sz="3000" dirty="0">
                <a:solidFill>
                  <a:srgbClr val="FF0000"/>
                </a:solidFill>
              </a:rPr>
              <a:t>. </a:t>
            </a:r>
            <a:r>
              <a:rPr lang="en-US" sz="3000" b="1" u="sng" dirty="0">
                <a:solidFill>
                  <a:srgbClr val="FF0000"/>
                </a:solidFill>
              </a:rPr>
              <a:t>Large number of responses</a:t>
            </a:r>
            <a:r>
              <a:rPr lang="en-US" sz="3000" dirty="0"/>
              <a:t>: This contradicts the principles. The </a:t>
            </a:r>
            <a:r>
              <a:rPr lang="en-US" dirty="0"/>
              <a:t>questions </a:t>
            </a:r>
            <a:r>
              <a:rPr lang="en-US" sz="3000" dirty="0" smtClean="0"/>
              <a:t>have </a:t>
            </a:r>
            <a:r>
              <a:rPr lang="en-US" sz="3000" dirty="0"/>
              <a:t>only </a:t>
            </a:r>
            <a:r>
              <a:rPr lang="en-US" sz="3000" b="1" dirty="0"/>
              <a:t>5</a:t>
            </a:r>
            <a:r>
              <a:rPr lang="en-US" sz="3000" dirty="0"/>
              <a:t> responses, which is appropriate for a focused assessment but doesn't provide a large pool of options.</a:t>
            </a:r>
          </a:p>
          <a:p>
            <a:pPr marL="0" indent="0" algn="l">
              <a:buNone/>
            </a:pPr>
            <a:r>
              <a:rPr lang="en-US" sz="3000" b="1" dirty="0"/>
              <a:t>5</a:t>
            </a:r>
            <a:r>
              <a:rPr lang="en-US" sz="3000" dirty="0"/>
              <a:t>. </a:t>
            </a:r>
            <a:r>
              <a:rPr lang="en-US" sz="3000" b="1" u="sng" dirty="0">
                <a:solidFill>
                  <a:srgbClr val="FF0000"/>
                </a:solidFill>
              </a:rPr>
              <a:t>Clear directions</a:t>
            </a:r>
            <a:r>
              <a:rPr lang="en-US" sz="3000" dirty="0"/>
              <a:t>: The directions are concise, clear and stating match the concept of column (A) with its meaning in column (B).</a:t>
            </a:r>
          </a:p>
          <a:p>
            <a:pPr marL="0" indent="0" algn="l">
              <a:buNone/>
            </a:pPr>
            <a:r>
              <a:rPr lang="en-US" sz="3000" b="1" dirty="0"/>
              <a:t>6</a:t>
            </a:r>
            <a:r>
              <a:rPr lang="en-US" sz="3000" dirty="0"/>
              <a:t>. </a:t>
            </a:r>
            <a:r>
              <a:rPr lang="en-US" sz="3000" b="1" u="sng" dirty="0">
                <a:solidFill>
                  <a:srgbClr val="FF0000"/>
                </a:solidFill>
              </a:rPr>
              <a:t>Reuse of response</a:t>
            </a:r>
            <a:r>
              <a:rPr lang="en-US" sz="3000" dirty="0"/>
              <a:t>: </a:t>
            </a:r>
            <a:r>
              <a:rPr lang="en-US" sz="3000" dirty="0" smtClean="0"/>
              <a:t>The</a:t>
            </a:r>
            <a:r>
              <a:rPr lang="en-US" dirty="0"/>
              <a:t> questions</a:t>
            </a:r>
            <a:r>
              <a:rPr lang="en-US" sz="3000" dirty="0" smtClean="0"/>
              <a:t> don't </a:t>
            </a:r>
            <a:r>
              <a:rPr lang="en-US" sz="3000" dirty="0"/>
              <a:t>allow for reuse of responses, as each item in column B appears to be meant for a single match.</a:t>
            </a:r>
          </a:p>
          <a:p>
            <a:pPr algn="l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1822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Critique Matching questions </a:t>
            </a:r>
            <a:r>
              <a:rPr lang="en-US" sz="2800" b="1" dirty="0" smtClean="0">
                <a:solidFill>
                  <a:srgbClr val="FF0000"/>
                </a:solidFill>
              </a:rPr>
              <a:t>in </a:t>
            </a:r>
            <a:r>
              <a:rPr lang="en-US" sz="2800" b="1" dirty="0">
                <a:solidFill>
                  <a:srgbClr val="FF0000"/>
                </a:solidFill>
              </a:rPr>
              <a:t>this exam, based on the principles of writing matching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dirty="0"/>
              <a:t>7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b="1" u="sng" dirty="0">
                <a:solidFill>
                  <a:srgbClr val="FF0000"/>
                </a:solidFill>
              </a:rPr>
              <a:t>Layout</a:t>
            </a:r>
            <a:r>
              <a:rPr lang="en-US" dirty="0"/>
              <a:t>: The layout is clear with a numbered table format, making it easy to follow. The columns are clearly labeled but the longer statements in the right side and shorter in the left.</a:t>
            </a:r>
          </a:p>
          <a:p>
            <a:pPr marL="0" indent="0" algn="l">
              <a:buNone/>
            </a:pPr>
            <a:r>
              <a:rPr lang="en-US" b="1" dirty="0"/>
              <a:t>8</a:t>
            </a:r>
            <a:r>
              <a:rPr lang="en-US" dirty="0"/>
              <a:t>. </a:t>
            </a:r>
            <a:r>
              <a:rPr lang="en-US" b="1" u="sng" dirty="0">
                <a:solidFill>
                  <a:srgbClr val="FF0000"/>
                </a:solidFill>
              </a:rPr>
              <a:t>Logical order</a:t>
            </a:r>
            <a:r>
              <a:rPr lang="en-US" dirty="0"/>
              <a:t>: The items in column A appear to be ordered numerical rather than alphabetically or by complexity. Column B responses are labeled alphabetically.</a:t>
            </a:r>
          </a:p>
          <a:p>
            <a:pPr marL="0" indent="0" algn="l">
              <a:buNone/>
            </a:pPr>
            <a:r>
              <a:rPr lang="en-US" b="1" dirty="0"/>
              <a:t>9.</a:t>
            </a:r>
            <a:r>
              <a:rPr lang="en-US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Single page exercise</a:t>
            </a:r>
            <a:r>
              <a:rPr lang="en-US" dirty="0"/>
              <a:t>: The </a:t>
            </a:r>
            <a:r>
              <a:rPr lang="en-US" dirty="0"/>
              <a:t>questions </a:t>
            </a:r>
            <a:r>
              <a:rPr lang="en-US" dirty="0" smtClean="0"/>
              <a:t>fit </a:t>
            </a:r>
            <a:r>
              <a:rPr lang="en-US" dirty="0"/>
              <a:t>on a single page, concluding with "The end of question" notation.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0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Critique Matching questions </a:t>
            </a:r>
            <a:r>
              <a:rPr lang="en-US" sz="2800" b="1" dirty="0" smtClean="0">
                <a:solidFill>
                  <a:srgbClr val="FF0000"/>
                </a:solidFill>
              </a:rPr>
              <a:t>in </a:t>
            </a:r>
            <a:r>
              <a:rPr lang="en-US" sz="2800" b="1" dirty="0">
                <a:solidFill>
                  <a:srgbClr val="FF0000"/>
                </a:solidFill>
              </a:rPr>
              <a:t>this exam, based on the principles of writing matching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920880" cy="4896544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sz="5100" b="1" u="sng" dirty="0">
                <a:solidFill>
                  <a:srgbClr val="FF0000"/>
                </a:solidFill>
              </a:rPr>
              <a:t>Areas for improvement:</a:t>
            </a:r>
            <a:endParaRPr lang="en-US" sz="5100" b="1" dirty="0">
              <a:solidFill>
                <a:srgbClr val="FF0000"/>
              </a:solidFill>
            </a:endParaRPr>
          </a:p>
          <a:p>
            <a:pPr marL="0" lvl="0" indent="0" algn="l">
              <a:buNone/>
            </a:pPr>
            <a:r>
              <a:rPr lang="en-US" dirty="0" smtClean="0"/>
              <a:t>  </a:t>
            </a:r>
            <a:r>
              <a:rPr lang="en-US" sz="3800" b="1" dirty="0" smtClean="0"/>
              <a:t>1</a:t>
            </a:r>
            <a:r>
              <a:rPr lang="en-US" sz="3800" dirty="0" smtClean="0"/>
              <a:t>- Include </a:t>
            </a:r>
            <a:r>
              <a:rPr lang="en-US" sz="3800" dirty="0"/>
              <a:t>more responses in column B than premises in column A </a:t>
            </a:r>
            <a:r>
              <a:rPr lang="en-US" sz="3800" b="1" dirty="0"/>
              <a:t>(perhaps 7-8 responses for 5 premises</a:t>
            </a:r>
            <a:r>
              <a:rPr lang="en-US" sz="3800" b="1" dirty="0" smtClean="0"/>
              <a:t>) </a:t>
            </a:r>
          </a:p>
          <a:p>
            <a:pPr marL="0" lvl="0" indent="0" algn="l">
              <a:buNone/>
            </a:pPr>
            <a:endParaRPr lang="en-US" sz="3800" dirty="0"/>
          </a:p>
          <a:p>
            <a:pPr marL="0" lvl="0" indent="0" algn="l">
              <a:buNone/>
            </a:pPr>
            <a:r>
              <a:rPr lang="en-US" sz="3800" dirty="0" smtClean="0"/>
              <a:t> </a:t>
            </a:r>
            <a:r>
              <a:rPr lang="en-US" sz="3800" b="1" dirty="0" smtClean="0"/>
              <a:t>2</a:t>
            </a:r>
            <a:r>
              <a:rPr lang="en-US" sz="3800" dirty="0" smtClean="0"/>
              <a:t>- Consider </a:t>
            </a:r>
            <a:r>
              <a:rPr lang="en-US" sz="3800" dirty="0"/>
              <a:t>organizing column A items in a logical sequence </a:t>
            </a:r>
            <a:r>
              <a:rPr lang="en-US" sz="3800" b="1" dirty="0"/>
              <a:t>(alphabetical or by complexity</a:t>
            </a:r>
            <a:r>
              <a:rPr lang="en-US" sz="3800" b="1" dirty="0" smtClean="0"/>
              <a:t>)</a:t>
            </a:r>
          </a:p>
          <a:p>
            <a:pPr marL="0" lvl="0" indent="0" algn="l">
              <a:buNone/>
            </a:pPr>
            <a:endParaRPr lang="en-US" sz="3800" dirty="0"/>
          </a:p>
          <a:p>
            <a:pPr marL="0" lvl="0" indent="0" algn="l">
              <a:buNone/>
            </a:pPr>
            <a:r>
              <a:rPr lang="en-US" sz="3800" dirty="0" smtClean="0"/>
              <a:t> </a:t>
            </a:r>
            <a:r>
              <a:rPr lang="en-US" sz="3800" b="1" dirty="0" smtClean="0"/>
              <a:t>3</a:t>
            </a:r>
            <a:r>
              <a:rPr lang="en-US" sz="3800" dirty="0" smtClean="0"/>
              <a:t>- Allow </a:t>
            </a:r>
            <a:r>
              <a:rPr lang="en-US" sz="3800" dirty="0"/>
              <a:t>for potential reuse of responses or clearly state that </a:t>
            </a:r>
            <a:endParaRPr lang="en-US" sz="3800" dirty="0" smtClean="0"/>
          </a:p>
          <a:p>
            <a:pPr marL="0" lvl="0" indent="0" algn="l">
              <a:buNone/>
            </a:pPr>
            <a:r>
              <a:rPr lang="en-US" sz="3800" dirty="0" smtClean="0"/>
              <a:t>each </a:t>
            </a:r>
            <a:r>
              <a:rPr lang="en-US" sz="3800" dirty="0"/>
              <a:t>response should be used only once</a:t>
            </a:r>
          </a:p>
          <a:p>
            <a:pPr marL="0" lvl="0" indent="0" algn="l">
              <a:buNone/>
            </a:pPr>
            <a:r>
              <a:rPr lang="en-US" sz="3800" dirty="0" smtClean="0"/>
              <a:t> </a:t>
            </a:r>
          </a:p>
          <a:p>
            <a:pPr marL="0" lvl="0" indent="0" algn="l">
              <a:buNone/>
            </a:pPr>
            <a:r>
              <a:rPr lang="en-US" sz="3800" b="1" dirty="0" smtClean="0"/>
              <a:t>4</a:t>
            </a:r>
            <a:r>
              <a:rPr lang="en-US" sz="3800" dirty="0" smtClean="0"/>
              <a:t>- Ensure </a:t>
            </a:r>
            <a:r>
              <a:rPr lang="en-US" sz="3800" dirty="0"/>
              <a:t>all response options are </a:t>
            </a:r>
            <a:r>
              <a:rPr lang="en-US" sz="3800" dirty="0" smtClean="0"/>
              <a:t>believable </a:t>
            </a:r>
            <a:r>
              <a:rPr lang="en-US" sz="3800" dirty="0"/>
              <a:t>for multiple items to increase difficulty</a:t>
            </a:r>
          </a:p>
          <a:p>
            <a:pPr marL="0" indent="0">
              <a:buNone/>
            </a:pPr>
            <a:r>
              <a:rPr lang="en-US" sz="3800" dirty="0"/>
              <a:t> 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01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True or False Questions critique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>
                <a:latin typeface="Arial"/>
                <a:cs typeface="Arial"/>
              </a:rPr>
              <a:t>● </a:t>
            </a:r>
            <a:r>
              <a:rPr lang="en-US" sz="2400" dirty="0" smtClean="0">
                <a:cs typeface="+mj-cs"/>
              </a:rPr>
              <a:t>True or false questions are used on exams to quickly determine a student's understanding of facts, address misconceptions, and generate information recall. As there are only two possible answers, it is key that read each question thoroughly.</a:t>
            </a:r>
          </a:p>
          <a:p>
            <a:pPr marL="0" indent="0" algn="l">
              <a:buNone/>
            </a:pPr>
            <a:endParaRPr lang="en-US" sz="2400" dirty="0" smtClean="0">
              <a:cs typeface="+mj-cs"/>
            </a:endParaRPr>
          </a:p>
          <a:p>
            <a:pPr marL="0" indent="0" algn="l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25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Understanding the trickier format types for preparing the exam question style.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1 - "Sometimes" statements</a:t>
            </a:r>
          </a:p>
          <a:p>
            <a:pPr marL="0" indent="0" algn="l">
              <a:buNone/>
            </a:pPr>
            <a:r>
              <a:rPr lang="en-US" dirty="0" smtClean="0"/>
              <a:t>2 - Double negative statements</a:t>
            </a:r>
          </a:p>
          <a:p>
            <a:pPr marL="0" indent="0" algn="l">
              <a:buNone/>
            </a:pPr>
            <a:r>
              <a:rPr lang="en-US" dirty="0" smtClean="0"/>
              <a:t>3 - Overly complex or run-on statements</a:t>
            </a:r>
          </a:p>
          <a:p>
            <a:pPr marL="0" indent="0" algn="l">
              <a:buNone/>
            </a:pPr>
            <a:r>
              <a:rPr lang="en-US" dirty="0" smtClean="0"/>
              <a:t>4 - Absolute statements</a:t>
            </a:r>
          </a:p>
          <a:p>
            <a:pPr marL="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7120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901861"/>
              </p:ext>
            </p:extLst>
          </p:nvPr>
        </p:nvGraphicFramePr>
        <p:xfrm>
          <a:off x="215904" y="1628800"/>
          <a:ext cx="8640064" cy="4248474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292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8079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false(b)</a:t>
                      </a:r>
                      <a:endParaRPr lang="ar-E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True (a)</a:t>
                      </a:r>
                      <a:endParaRPr lang="ar-E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Statement</a:t>
                      </a:r>
                      <a:endParaRPr lang="ar-E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 smtClean="0"/>
                        <a:t>In Passive role physician uses Clinical Decision Support when advice needed</a:t>
                      </a:r>
                      <a:endParaRPr lang="ar-EG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 smtClean="0"/>
                        <a:t>Minicomputer is a multi-user computer capable of supporting up to hundreds of users at the same time</a:t>
                      </a:r>
                      <a:endParaRPr lang="ar-EG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 smtClean="0"/>
                        <a:t>Any virus can impact computer hard ware</a:t>
                      </a:r>
                      <a:endParaRPr lang="ar-EG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 smtClean="0"/>
                        <a:t>Electronic health Records (EHR) contains the standard medical and clinical data gathered in one provider's office.</a:t>
                      </a:r>
                      <a:endParaRPr lang="ar-EG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 smtClean="0"/>
                        <a:t>Goal of point of care system is to minimize access to information.</a:t>
                      </a:r>
                      <a:endParaRPr lang="ar-EG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مستطيل 1"/>
          <p:cNvSpPr/>
          <p:nvPr/>
        </p:nvSpPr>
        <p:spPr>
          <a:xfrm>
            <a:off x="395536" y="548680"/>
            <a:ext cx="849694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sz="2000" b="1" dirty="0"/>
              <a:t>Read the following statements and highlight (a) for true answer and (b) for false answer 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40058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>
                <a:latin typeface="Times New Roman"/>
                <a:cs typeface="Times New Roman"/>
              </a:rPr>
              <a:t>■ </a:t>
            </a:r>
            <a:r>
              <a:rPr lang="en-US" dirty="0" smtClean="0"/>
              <a:t>In </a:t>
            </a:r>
            <a:r>
              <a:rPr lang="en-US" dirty="0"/>
              <a:t>Passive role physician uses Clinical Decision Support when advice needed</a:t>
            </a:r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>
                <a:latin typeface="Arial"/>
                <a:cs typeface="Arial"/>
              </a:rPr>
              <a:t>● </a:t>
            </a:r>
            <a:r>
              <a:rPr lang="en-US" dirty="0" smtClean="0"/>
              <a:t>its score in advance but ambiguous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537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Critique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11" y="1612557"/>
            <a:ext cx="8229600" cy="4525963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>
                <a:latin typeface="Times New Roman"/>
                <a:cs typeface="Times New Roman"/>
              </a:rPr>
              <a:t>■ </a:t>
            </a:r>
            <a:r>
              <a:rPr lang="en-US" dirty="0" smtClean="0"/>
              <a:t>Minicomputer </a:t>
            </a:r>
            <a:r>
              <a:rPr lang="en-US" dirty="0"/>
              <a:t>is a multi-user computer </a:t>
            </a:r>
            <a:r>
              <a:rPr lang="en-US" dirty="0">
                <a:solidFill>
                  <a:schemeClr val="accent6"/>
                </a:solidFill>
              </a:rPr>
              <a:t>capable of supporting</a:t>
            </a:r>
            <a:r>
              <a:rPr lang="en-US" dirty="0"/>
              <a:t> up to hundreds of users </a:t>
            </a:r>
            <a:endParaRPr lang="ar-EG" dirty="0" smtClean="0"/>
          </a:p>
          <a:p>
            <a:pPr marL="0" indent="0" algn="l">
              <a:buNone/>
            </a:pPr>
            <a:r>
              <a:rPr lang="en-US" dirty="0" smtClean="0"/>
              <a:t>at </a:t>
            </a:r>
            <a:r>
              <a:rPr lang="en-US" dirty="0"/>
              <a:t>the same </a:t>
            </a:r>
            <a:r>
              <a:rPr lang="en-US" dirty="0" smtClean="0"/>
              <a:t>time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>
                <a:latin typeface="Arial"/>
                <a:cs typeface="Arial"/>
              </a:rPr>
              <a:t>●</a:t>
            </a:r>
            <a:r>
              <a:rPr lang="en-US" dirty="0" smtClean="0"/>
              <a:t> Its score in advance but conditional, not precise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776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ar-EG" dirty="0" smtClean="0"/>
          </a:p>
          <a:p>
            <a:pPr marL="0" indent="0" algn="l">
              <a:buNone/>
            </a:pPr>
            <a:r>
              <a:rPr lang="en-US" dirty="0" smtClean="0">
                <a:latin typeface="Arial"/>
                <a:cs typeface="Arial"/>
              </a:rPr>
              <a:t>■ </a:t>
            </a:r>
            <a:r>
              <a:rPr lang="en-US" dirty="0" smtClean="0"/>
              <a:t>Any </a:t>
            </a:r>
            <a:r>
              <a:rPr lang="en-US" dirty="0"/>
              <a:t>virus </a:t>
            </a:r>
            <a:r>
              <a:rPr lang="en-US" dirty="0">
                <a:solidFill>
                  <a:schemeClr val="accent6"/>
                </a:solidFill>
              </a:rPr>
              <a:t>can</a:t>
            </a:r>
            <a:r>
              <a:rPr lang="en-US" dirty="0"/>
              <a:t> impact computer hard </a:t>
            </a:r>
            <a:r>
              <a:rPr lang="en-US" dirty="0" smtClean="0"/>
              <a:t>ware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>
                <a:latin typeface="Arial"/>
                <a:cs typeface="Arial"/>
              </a:rPr>
              <a:t>■ </a:t>
            </a:r>
            <a:r>
              <a:rPr lang="en-US" dirty="0" smtClean="0"/>
              <a:t>Ambiguous  and contain unintentional clues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4936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>
                <a:latin typeface="Arial"/>
                <a:cs typeface="Arial"/>
              </a:rPr>
              <a:t>● </a:t>
            </a:r>
            <a:r>
              <a:rPr lang="en-US" dirty="0" smtClean="0"/>
              <a:t>Goal </a:t>
            </a:r>
            <a:r>
              <a:rPr lang="en-US" dirty="0"/>
              <a:t>of point of care system </a:t>
            </a:r>
            <a:r>
              <a:rPr lang="en-US" dirty="0">
                <a:solidFill>
                  <a:srgbClr val="FF0000"/>
                </a:solidFill>
              </a:rPr>
              <a:t>is to minimize </a:t>
            </a:r>
            <a:r>
              <a:rPr lang="en-US" dirty="0"/>
              <a:t>access to </a:t>
            </a:r>
            <a:r>
              <a:rPr lang="en-US" dirty="0" smtClean="0"/>
              <a:t>information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>
                <a:latin typeface="Arial"/>
                <a:cs typeface="Arial"/>
              </a:rPr>
              <a:t>● </a:t>
            </a:r>
            <a:r>
              <a:rPr lang="en-US" dirty="0" smtClean="0"/>
              <a:t>It is ambiguous, scored in advance, Conditional statement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8166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>
                <a:latin typeface="Arial"/>
                <a:cs typeface="Arial"/>
              </a:rPr>
              <a:t>● </a:t>
            </a:r>
            <a:r>
              <a:rPr lang="en-US" dirty="0" smtClean="0"/>
              <a:t>Electronic </a:t>
            </a:r>
            <a:r>
              <a:rPr lang="en-US" dirty="0"/>
              <a:t>health Records (EHR) </a:t>
            </a:r>
            <a:r>
              <a:rPr lang="en-US" dirty="0">
                <a:solidFill>
                  <a:srgbClr val="FF0000"/>
                </a:solidFill>
              </a:rPr>
              <a:t>contains </a:t>
            </a:r>
            <a:r>
              <a:rPr lang="en-US" dirty="0"/>
              <a:t>the standard medical and clinical data gathered in </a:t>
            </a:r>
            <a:endParaRPr lang="ar-EG" dirty="0" smtClean="0"/>
          </a:p>
          <a:p>
            <a:pPr marL="0" indent="0" algn="l">
              <a:buNone/>
            </a:pPr>
            <a:r>
              <a:rPr lang="en-US" dirty="0" smtClean="0"/>
              <a:t>one provider's office.</a:t>
            </a:r>
          </a:p>
          <a:p>
            <a:pPr marL="0" indent="0" algn="l">
              <a:buNone/>
            </a:pPr>
            <a:endParaRPr lang="ar-EG" dirty="0" smtClean="0"/>
          </a:p>
          <a:p>
            <a:pPr marL="0" indent="0" algn="l">
              <a:buNone/>
            </a:pPr>
            <a:r>
              <a:rPr lang="en-US" dirty="0">
                <a:latin typeface="Arial"/>
                <a:cs typeface="Arial"/>
              </a:rPr>
              <a:t>● </a:t>
            </a:r>
            <a:r>
              <a:rPr lang="en-US" dirty="0" smtClean="0"/>
              <a:t>It is conditional,difined score in advance, not precise wording</a:t>
            </a:r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26480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905</Words>
  <Application>Microsoft Office PowerPoint</Application>
  <PresentationFormat>On-screen Show (4:3)</PresentationFormat>
  <Paragraphs>99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Faculty of Nursing Cairo University  2024-2025  Evaluation Course SECOND SEMESTER   LEVEL: DOCTORATE </vt:lpstr>
      <vt:lpstr>True or False Questions critique</vt:lpstr>
      <vt:lpstr>PowerPoint Presentation</vt:lpstr>
      <vt:lpstr>PowerPoint Presentation</vt:lpstr>
      <vt:lpstr>Critique</vt:lpstr>
      <vt:lpstr>Critique</vt:lpstr>
      <vt:lpstr>PowerPoint Presentation</vt:lpstr>
      <vt:lpstr>PowerPoint Presentation</vt:lpstr>
      <vt:lpstr>PowerPoint Presentation</vt:lpstr>
      <vt:lpstr>PowerPoint Presentation</vt:lpstr>
      <vt:lpstr>Critique Matching questions in this exam, based on the principles of writing matching questions </vt:lpstr>
      <vt:lpstr>Critique Matching questions in this exam, based on the principles of writing matching questions</vt:lpstr>
      <vt:lpstr>Critique Matching questions in this exam, based on the principles of writing matching questions</vt:lpstr>
      <vt:lpstr>Critique Matching questions in this exam, based on the principles of writing matching questions</vt:lpstr>
      <vt:lpstr>Critique Matching questions in this exam, based on the principles of writing matching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AL-MASRIA</dc:creator>
  <cp:lastModifiedBy>YAZAN</cp:lastModifiedBy>
  <cp:revision>24</cp:revision>
  <dcterms:created xsi:type="dcterms:W3CDTF">2025-03-10T21:12:49Z</dcterms:created>
  <dcterms:modified xsi:type="dcterms:W3CDTF">2025-03-12T19:04:47Z</dcterms:modified>
</cp:coreProperties>
</file>